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7" r:id="rId4"/>
    <p:sldId id="262" r:id="rId5"/>
    <p:sldId id="266" r:id="rId6"/>
    <p:sldId id="269" r:id="rId7"/>
    <p:sldId id="267" r:id="rId8"/>
    <p:sldId id="273" r:id="rId9"/>
    <p:sldId id="272" r:id="rId10"/>
    <p:sldId id="268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9D30-24E8-4873-A773-105382D23C17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3710-DBA0-49B0-927F-2A6518808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9D30-24E8-4873-A773-105382D23C17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3710-DBA0-49B0-927F-2A6518808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9D30-24E8-4873-A773-105382D23C17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3710-DBA0-49B0-927F-2A6518808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9D30-24E8-4873-A773-105382D23C17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3710-DBA0-49B0-927F-2A6518808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9D30-24E8-4873-A773-105382D23C17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3710-DBA0-49B0-927F-2A6518808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9D30-24E8-4873-A773-105382D23C17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3710-DBA0-49B0-927F-2A6518808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9D30-24E8-4873-A773-105382D23C17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3710-DBA0-49B0-927F-2A6518808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9D30-24E8-4873-A773-105382D23C17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3710-DBA0-49B0-927F-2A6518808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9D30-24E8-4873-A773-105382D23C17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3710-DBA0-49B0-927F-2A6518808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9D30-24E8-4873-A773-105382D23C17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3710-DBA0-49B0-927F-2A6518808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9D30-24E8-4873-A773-105382D23C17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3710-DBA0-49B0-927F-2A6518808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D9D30-24E8-4873-A773-105382D23C17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23710-DBA0-49B0-927F-2A6518808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4.jpeg"/><Relationship Id="rId3" Type="http://schemas.openxmlformats.org/officeDocument/2006/relationships/slide" Target="slide9.xml"/><Relationship Id="rId7" Type="http://schemas.openxmlformats.org/officeDocument/2006/relationships/slide" Target="slide7.xml"/><Relationship Id="rId12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slide" Target="slide11.xml"/><Relationship Id="rId5" Type="http://schemas.openxmlformats.org/officeDocument/2006/relationships/slide" Target="slide10.xml"/><Relationship Id="rId10" Type="http://schemas.openxmlformats.org/officeDocument/2006/relationships/slide" Target="slide5.xml"/><Relationship Id="rId4" Type="http://schemas.openxmlformats.org/officeDocument/2006/relationships/slide" Target="slide6.xml"/><Relationship Id="rId9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3826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188640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Государственное учреждение образования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«Синявская средняя школа Клецкого района»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 rot="10800000" flipV="1">
            <a:off x="683568" y="1196752"/>
            <a:ext cx="7920880" cy="4248472"/>
          </a:xfrm>
          <a:prstGeom prst="vertic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проекта </a:t>
            </a:r>
          </a:p>
          <a:p>
            <a:pPr algn="ctr"/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«Моя малая родина:</a:t>
            </a:r>
          </a:p>
          <a:p>
            <a:pPr algn="ctr"/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истоков к современности»</a:t>
            </a:r>
            <a:endParaRPr lang="ru-RU" sz="4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kletsk.gov.by/uploads/images/s000241_1886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925252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555776" y="2996952"/>
            <a:ext cx="6336704" cy="29163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   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Название образовано на основе слова «слобода».  «Волею», или «слободой», в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XV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XVII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вв. назывались поселения на «сыром корню», это значит на неразработанных лесных делянках. На них селились «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вольники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слободичи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которые на определенное время пользовались льготами.</a:t>
            </a: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3941050"/>
            <a:ext cx="1512168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Слобода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2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Штриховая стрелка вправо 6">
            <a:hlinkClick r:id="" action="ppaction://hlinkshowjump?jump=firstslide"/>
          </p:cNvPr>
          <p:cNvSpPr/>
          <p:nvPr/>
        </p:nvSpPr>
        <p:spPr>
          <a:xfrm>
            <a:off x="4877780" y="6165304"/>
            <a:ext cx="1169876" cy="50405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 flipH="1">
            <a:off x="1860959" y="3545006"/>
            <a:ext cx="403318" cy="396044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32656"/>
            <a:ext cx="2833807" cy="2000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kletsk.gov.by/uploads/images/s000241_1886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925252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25597" y="2379969"/>
            <a:ext cx="1800200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Синявка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2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75550"/>
            <a:ext cx="1994639" cy="14439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Штриховая стрелка вправо 5">
            <a:hlinkClick r:id="" action="ppaction://hlinkshowjump?jump=firstslide"/>
          </p:cNvPr>
          <p:cNvSpPr/>
          <p:nvPr/>
        </p:nvSpPr>
        <p:spPr>
          <a:xfrm>
            <a:off x="4644008" y="6229715"/>
            <a:ext cx="1169876" cy="50405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 flipH="1">
            <a:off x="1644754" y="3046634"/>
            <a:ext cx="403318" cy="396044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57916" y="1045139"/>
            <a:ext cx="7022540" cy="51845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 </a:t>
            </a: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  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Когда-то называлась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Сяневка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Название происходит от слова и реки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Сяневка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Между 1506-1522 гг. имение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Сяневка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принадлежал князю Ф.И.Ярославовичу.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В 1524 г. королева Бона присвоила селу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Сяневка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статус местечка.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Легенда рассказывает о силаче по имени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Сенько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Синько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спасшем князя  его от разъяренного зверя. Зверь ранил   собаку князя по кличке Бой. За это князь выгнал силача из замка. Юноша поселился вместе с раненой собакой  на месте, где позже выросла деревня, которую назвали именем силача –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Сеньковой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Сенёвкой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Похожее изображение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773" y="4797152"/>
            <a:ext cx="2036024" cy="1877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3" name="Группа 2"/>
          <p:cNvGrpSpPr/>
          <p:nvPr/>
        </p:nvGrpSpPr>
        <p:grpSpPr>
          <a:xfrm>
            <a:off x="-215574" y="43869"/>
            <a:ext cx="2172528" cy="2159797"/>
            <a:chOff x="-215574" y="43869"/>
            <a:chExt cx="2172528" cy="2159797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53591" y="43869"/>
              <a:ext cx="1434198" cy="1784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-215574" y="1803556"/>
              <a:ext cx="2172528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0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Бона </a:t>
              </a:r>
              <a:r>
                <a:rPr lang="ru-RU" sz="2000" b="1" dirty="0" err="1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Сфорца</a:t>
              </a:r>
              <a:endPara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kletsk.gov.by/uploads/images/s000241_188660.jpg"/>
          <p:cNvPicPr>
            <a:picLocks noChangeAspect="1" noChangeArrowheads="1"/>
          </p:cNvPicPr>
          <p:nvPr/>
        </p:nvPicPr>
        <p:blipFill rotWithShape="1">
          <a:blip r:embed="rId2" cstate="print"/>
          <a:srcRect t="2961" r="5186" b="4122"/>
          <a:stretch/>
        </p:blipFill>
        <p:spPr bwMode="auto">
          <a:xfrm>
            <a:off x="214282" y="1214422"/>
            <a:ext cx="8102004" cy="5229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403648" y="0"/>
            <a:ext cx="6732240" cy="9087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Виртуальная карта населенных пунктов</a:t>
            </a:r>
          </a:p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Синявского сельского Совета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>
            <a:hlinkClick r:id="rId3" action="ppaction://hlinksldjump"/>
          </p:cNvPr>
          <p:cNvSpPr/>
          <p:nvPr/>
        </p:nvSpPr>
        <p:spPr>
          <a:xfrm>
            <a:off x="2128190" y="4026614"/>
            <a:ext cx="70872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i="1" u="sng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Руда</a:t>
            </a:r>
            <a:endParaRPr lang="ru-RU" sz="2000" b="1" i="1" u="sng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Прямоугольник 12">
            <a:hlinkClick r:id="rId4" action="ppaction://hlinksldjump"/>
          </p:cNvPr>
          <p:cNvSpPr/>
          <p:nvPr/>
        </p:nvSpPr>
        <p:spPr>
          <a:xfrm>
            <a:off x="482943" y="3980016"/>
            <a:ext cx="966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u="sng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Лучицы</a:t>
            </a:r>
            <a:endParaRPr lang="ru-RU" b="1" i="1" u="sng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Прямоугольник 14">
            <a:hlinkClick r:id="rId5" action="ppaction://hlinksldjump"/>
          </p:cNvPr>
          <p:cNvSpPr/>
          <p:nvPr/>
        </p:nvSpPr>
        <p:spPr>
          <a:xfrm>
            <a:off x="1197135" y="4506143"/>
            <a:ext cx="1039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u="sng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Слобода</a:t>
            </a:r>
            <a:endParaRPr lang="ru-RU" b="1" i="1" u="sng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8" name="Прямоугольник 17">
            <a:hlinkClick r:id="rId6" action="ppaction://hlinksldjump"/>
          </p:cNvPr>
          <p:cNvSpPr/>
          <p:nvPr/>
        </p:nvSpPr>
        <p:spPr>
          <a:xfrm>
            <a:off x="2058171" y="3724115"/>
            <a:ext cx="933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u="sng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Понача</a:t>
            </a:r>
            <a:endParaRPr lang="ru-RU" b="1" i="1" u="sng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" name="Прямоугольник 19">
            <a:hlinkClick r:id="rId7" action="ppaction://hlinksldjump"/>
          </p:cNvPr>
          <p:cNvSpPr/>
          <p:nvPr/>
        </p:nvSpPr>
        <p:spPr>
          <a:xfrm>
            <a:off x="61448" y="3619481"/>
            <a:ext cx="1455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u="sng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Нарешевичи</a:t>
            </a:r>
            <a:endParaRPr lang="ru-RU" b="1" i="1" u="sng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3" name="Прямоугольник 22">
            <a:hlinkClick r:id="rId8" action="ppaction://hlinksldjump"/>
          </p:cNvPr>
          <p:cNvSpPr/>
          <p:nvPr/>
        </p:nvSpPr>
        <p:spPr>
          <a:xfrm>
            <a:off x="384040" y="2975240"/>
            <a:ext cx="1098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u="sng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Ганевичи</a:t>
            </a:r>
            <a:endParaRPr lang="ru-RU" b="1" i="1" u="sng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7" name="Прямоугольник 26">
            <a:hlinkClick r:id="rId9" action="ppaction://hlinksldjump"/>
          </p:cNvPr>
          <p:cNvSpPr/>
          <p:nvPr/>
        </p:nvSpPr>
        <p:spPr>
          <a:xfrm>
            <a:off x="2050797" y="2951603"/>
            <a:ext cx="1572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u="sng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Заболотники</a:t>
            </a:r>
            <a:endParaRPr lang="ru-RU" b="1" i="1" u="sng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5" name="Прямоугольник 24">
            <a:hlinkClick r:id="rId10" action="ppaction://hlinksldjump"/>
          </p:cNvPr>
          <p:cNvSpPr/>
          <p:nvPr/>
        </p:nvSpPr>
        <p:spPr>
          <a:xfrm>
            <a:off x="1306554" y="2393223"/>
            <a:ext cx="1206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u="sng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Карбовцы</a:t>
            </a:r>
            <a:endParaRPr lang="ru-RU" b="1" i="1" u="sng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2" name="Блок-схема: узел 31"/>
          <p:cNvSpPr/>
          <p:nvPr/>
        </p:nvSpPr>
        <p:spPr>
          <a:xfrm flipH="1">
            <a:off x="1753357" y="2745374"/>
            <a:ext cx="251434" cy="246653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узел 32"/>
          <p:cNvSpPr/>
          <p:nvPr/>
        </p:nvSpPr>
        <p:spPr>
          <a:xfrm flipH="1">
            <a:off x="2356833" y="2815686"/>
            <a:ext cx="251434" cy="246653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Блок-схема: узел 33"/>
          <p:cNvSpPr/>
          <p:nvPr/>
        </p:nvSpPr>
        <p:spPr>
          <a:xfrm flipH="1">
            <a:off x="1440325" y="3109600"/>
            <a:ext cx="251434" cy="246653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Блок-схема: узел 34">
            <a:hlinkClick r:id="rId11" action="ppaction://hlinksldjump"/>
          </p:cNvPr>
          <p:cNvSpPr/>
          <p:nvPr/>
        </p:nvSpPr>
        <p:spPr>
          <a:xfrm flipH="1">
            <a:off x="1490928" y="3512300"/>
            <a:ext cx="268304" cy="246653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узел 35"/>
          <p:cNvSpPr/>
          <p:nvPr/>
        </p:nvSpPr>
        <p:spPr>
          <a:xfrm flipH="1">
            <a:off x="1859051" y="3796687"/>
            <a:ext cx="251434" cy="246653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Блок-схема: узел 36"/>
          <p:cNvSpPr/>
          <p:nvPr/>
        </p:nvSpPr>
        <p:spPr>
          <a:xfrm flipH="1">
            <a:off x="1398249" y="3793447"/>
            <a:ext cx="251434" cy="246653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Блок-схема: узел 37"/>
          <p:cNvSpPr/>
          <p:nvPr/>
        </p:nvSpPr>
        <p:spPr>
          <a:xfrm flipH="1">
            <a:off x="1391579" y="4093447"/>
            <a:ext cx="251434" cy="246653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Блок-схема: узел 38"/>
          <p:cNvSpPr/>
          <p:nvPr/>
        </p:nvSpPr>
        <p:spPr>
          <a:xfrm flipH="1">
            <a:off x="1998095" y="4120001"/>
            <a:ext cx="251434" cy="246653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Блок-схема: узел 39"/>
          <p:cNvSpPr/>
          <p:nvPr/>
        </p:nvSpPr>
        <p:spPr>
          <a:xfrm flipH="1">
            <a:off x="1691759" y="4340100"/>
            <a:ext cx="251434" cy="246653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048773"/>
            <a:ext cx="2808312" cy="2031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>
            <a:hlinkClick r:id="rId11" action="ppaction://hlinksldjump"/>
          </p:cNvPr>
          <p:cNvSpPr/>
          <p:nvPr/>
        </p:nvSpPr>
        <p:spPr>
          <a:xfrm>
            <a:off x="1294555" y="3262450"/>
            <a:ext cx="215175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u="sng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Синявка</a:t>
            </a:r>
            <a:endParaRPr lang="ru-RU" sz="2400" b="1" i="1" u="sng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Рисунок 23" descr="https://i2.wp.com/www.mlyn.by/wp-content/uploads/2017/10/13-2.jpg?resize=900%2C600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00462" y="2795587"/>
            <a:ext cx="1743075" cy="1266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1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1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1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1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1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21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21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kletsk.gov.by/uploads/images/s000241_1886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8820472" cy="6858000"/>
          </a:xfrm>
          <a:prstGeom prst="rect">
            <a:avLst/>
          </a:prstGeom>
          <a:noFill/>
        </p:spPr>
      </p:pic>
      <p:sp>
        <p:nvSpPr>
          <p:cNvPr id="10" name="Блок-схема: узел 9"/>
          <p:cNvSpPr/>
          <p:nvPr/>
        </p:nvSpPr>
        <p:spPr>
          <a:xfrm flipH="1">
            <a:off x="1413776" y="2737872"/>
            <a:ext cx="396044" cy="356863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3573016"/>
            <a:ext cx="5760640" cy="25922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1552 году здесь поселились гончарных дел мастера Петька и Петраш.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Местные жители дали им прозвище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Ганевичи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1575 г.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Ганевичей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было уже 18 и они отделились от поселения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Глубочье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отдельное село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Ганевичи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622" y="2116089"/>
            <a:ext cx="1584176" cy="62178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Ганевичи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Штриховая стрелка вправо 1">
            <a:hlinkClick r:id="" action="ppaction://hlinkshowjump?jump=firstslide"/>
          </p:cNvPr>
          <p:cNvSpPr/>
          <p:nvPr/>
        </p:nvSpPr>
        <p:spPr>
          <a:xfrm>
            <a:off x="5836344" y="6286215"/>
            <a:ext cx="1169876" cy="50405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Ганевичи: карта"/>
          <p:cNvPicPr>
            <a:picLocks noChangeAspect="1" noChangeArrowheads="1"/>
          </p:cNvPicPr>
          <p:nvPr/>
        </p:nvPicPr>
        <p:blipFill rotWithShape="1">
          <a:blip r:embed="rId3" cstate="print"/>
          <a:srcRect l="34533" r="26604"/>
          <a:stretch/>
        </p:blipFill>
        <p:spPr bwMode="auto">
          <a:xfrm>
            <a:off x="18516" y="0"/>
            <a:ext cx="1817180" cy="2116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30285" y="293595"/>
            <a:ext cx="1259632" cy="1803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kletsk.gov.by/uploads/images/s000241_1886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925252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207611" y="2852936"/>
            <a:ext cx="6768752" cy="28083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Название происходит от слова «болото». Деревня разместилась за большим болотом в верховьях реки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Тучанка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по направлению от Клецка к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Синявке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 1552 г. называлось поселение Болотники, в 1626г Заболотье, с 1665 г. –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Заболотники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71800" y="2132856"/>
            <a:ext cx="1656184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Заболотники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2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Штриховая стрелка вправо 11">
            <a:hlinkClick r:id="" action="ppaction://hlinkshowjump?jump=firstslide"/>
          </p:cNvPr>
          <p:cNvSpPr/>
          <p:nvPr/>
        </p:nvSpPr>
        <p:spPr>
          <a:xfrm>
            <a:off x="4644008" y="6057292"/>
            <a:ext cx="1169876" cy="50405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 flipH="1">
            <a:off x="2344823" y="1988840"/>
            <a:ext cx="403318" cy="396044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1134" y="404664"/>
            <a:ext cx="1765362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kletsk.gov.by/uploads/images/s000241_1886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416" y="-7722"/>
            <a:ext cx="925252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73604" y="2780928"/>
            <a:ext cx="5904656" cy="24482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Название образовалось от рода занятий жителей. Здесь жили мастера по изготовлению коробов, кошелок, корзин. Сначала деревню называли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Коробовцы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позже осталось название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Карбовцы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67547" y="1556792"/>
            <a:ext cx="1440160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Карбовцы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2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Штриховая стрелка вправо 6">
            <a:hlinkClick r:id="" action="ppaction://hlinkshowjump?jump=firstslide"/>
          </p:cNvPr>
          <p:cNvSpPr/>
          <p:nvPr/>
        </p:nvSpPr>
        <p:spPr>
          <a:xfrm>
            <a:off x="4644008" y="6057292"/>
            <a:ext cx="1169876" cy="50405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 flipH="1">
            <a:off x="1941505" y="2099410"/>
            <a:ext cx="403318" cy="396044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892" y="96636"/>
            <a:ext cx="1475655" cy="1604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020"/>
          <a:stretch/>
        </p:blipFill>
        <p:spPr bwMode="auto">
          <a:xfrm>
            <a:off x="7033757" y="160339"/>
            <a:ext cx="2312013" cy="1900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kletsk.gov.by/uploads/images/s000241_1886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925252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123728" y="2924944"/>
            <a:ext cx="6487889" cy="28083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Название произошло от слова «лучок» - небольшой залом. Выступ берега у малой речки. Деревня возникла на повороте, на излучине реки Нача.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Возможно, название  появилось от имени Лука. В 1575 г. существовал застенок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Лучиц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4299" y="2953821"/>
            <a:ext cx="1512168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Лучицы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2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Штриховая стрелка вправо 6">
            <a:hlinkClick r:id="" action="ppaction://hlinkshowjump?jump=firstslide"/>
          </p:cNvPr>
          <p:cNvSpPr/>
          <p:nvPr/>
        </p:nvSpPr>
        <p:spPr>
          <a:xfrm>
            <a:off x="4644008" y="6057292"/>
            <a:ext cx="1169876" cy="50405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 flipH="1">
            <a:off x="1403648" y="3494937"/>
            <a:ext cx="403318" cy="396044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861" y="260648"/>
            <a:ext cx="288032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7096661" y="222913"/>
            <a:ext cx="2287614" cy="2197521"/>
            <a:chOff x="7096661" y="222913"/>
            <a:chExt cx="2287614" cy="2197521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288" y="222913"/>
              <a:ext cx="2079377" cy="172819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7096661" y="2020324"/>
              <a:ext cx="2287614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0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Праздник деревни</a:t>
              </a:r>
              <a:endParaRPr lang="ru-RU" sz="2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kletsk.gov.by/uploads/images/s000241_1886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944" y="-72008"/>
            <a:ext cx="925252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555776" y="2564904"/>
            <a:ext cx="6480720" cy="33249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Землю на правом берегу реки Нача долго не отдавали крестьянам. Наконец возникло поселение, которое назвали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Нарешевичи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 литовского слова «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нарети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- ждать.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Может происходить от фамилии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бояров-литовцев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Нарейшев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В 1534 и 1554гг. упоминается панцирный боярин Николай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Нарейшевич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9234" y="3597956"/>
            <a:ext cx="1656184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Нарешевичи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2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Штриховая стрелка вправо 6">
            <a:hlinkClick r:id="" action="ppaction://hlinkshowjump?jump=firstslide"/>
          </p:cNvPr>
          <p:cNvSpPr/>
          <p:nvPr/>
        </p:nvSpPr>
        <p:spPr>
          <a:xfrm>
            <a:off x="3779912" y="6281936"/>
            <a:ext cx="1169876" cy="50405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 flipH="1">
            <a:off x="1050531" y="3158970"/>
            <a:ext cx="403318" cy="396044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451" y="5301208"/>
            <a:ext cx="1967310" cy="1502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432"/>
            <a:ext cx="2200275" cy="1603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kletsk.gov.by/uploads/images/s000241_1886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925252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520508" y="3654650"/>
            <a:ext cx="8424936" cy="26304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Название деревни происходит от названия реки Нача. В начале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XVIв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деревня принадлежала князю Ф.И.Ярославовичу, который поделил землю деревни на «жеребьи». В 1551 г. деревня называлась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Занача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насчитывала 29 хозяйств. Землю поделили до реки Нача. В 1626 г. в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д.Понача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Радзивилы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дали землю 40 хозяевам.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5776" y="3101128"/>
            <a:ext cx="1656184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Понача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2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Штриховая стрелка вправо 6">
            <a:hlinkClick r:id="" action="ppaction://hlinkshowjump?jump=firstslide"/>
          </p:cNvPr>
          <p:cNvSpPr/>
          <p:nvPr/>
        </p:nvSpPr>
        <p:spPr>
          <a:xfrm>
            <a:off x="4644008" y="6277217"/>
            <a:ext cx="1169876" cy="50405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 flipH="1">
            <a:off x="2143164" y="3175316"/>
            <a:ext cx="403318" cy="396044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7" descr="Картинки по запросу река нача синявк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1114" y="392589"/>
            <a:ext cx="2704399" cy="20282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kletsk.gov.by/uploads/images/s000241_1886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925252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419872" y="2418772"/>
            <a:ext cx="6012160" cy="37444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Поселение было основано в 7-6 веке до н.э. Основателями данной деревни были братья. Они  первыми начали изготавливать орудия труда из  железа вместо каменных. У них была даже своя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печь-домница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В 1552 г. здесь жил рудник королевы Боны по имени Матей, у него был двор и кузница на реке Нача.</a:t>
            </a: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09170" y="4038952"/>
            <a:ext cx="1512168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Руда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2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Штриховая стрелка вправо 6">
            <a:hlinkClick r:id="" action="ppaction://hlinkshowjump?jump=firstslide"/>
          </p:cNvPr>
          <p:cNvSpPr/>
          <p:nvPr/>
        </p:nvSpPr>
        <p:spPr>
          <a:xfrm>
            <a:off x="4616282" y="6276758"/>
            <a:ext cx="1169876" cy="50405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 flipH="1">
            <a:off x="2265254" y="3622698"/>
            <a:ext cx="403318" cy="396044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Руда: карта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425952" y="404664"/>
            <a:ext cx="2898576" cy="16111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2568"/>
            <a:ext cx="3570597" cy="2936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515</Words>
  <Application>Microsoft Office PowerPoint</Application>
  <PresentationFormat>Экран (4:3)</PresentationFormat>
  <Paragraphs>51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37</cp:revision>
  <dcterms:created xsi:type="dcterms:W3CDTF">2017-09-24T11:56:05Z</dcterms:created>
  <dcterms:modified xsi:type="dcterms:W3CDTF">2019-10-30T19:49:32Z</dcterms:modified>
</cp:coreProperties>
</file>